
<file path=[Content_Types].xml><?xml version="1.0" encoding="utf-8"?>
<Types xmlns="http://schemas.openxmlformats.org/package/2006/content-types">
  <Default Extension="png" ContentType="image/png"/>
  <Default Extension="tmp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0.xml" ContentType="application/vnd.openxmlformats-officedocument.presentationml.slide+xml"/>
  <Override PartName="/ppt/slides/slide17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22"/>
  </p:notesMasterIdLst>
  <p:sldIdLst>
    <p:sldId id="279" r:id="rId2"/>
    <p:sldId id="264" r:id="rId3"/>
    <p:sldId id="265" r:id="rId4"/>
    <p:sldId id="266" r:id="rId5"/>
    <p:sldId id="284" r:id="rId6"/>
    <p:sldId id="280" r:id="rId7"/>
    <p:sldId id="285" r:id="rId8"/>
    <p:sldId id="268" r:id="rId9"/>
    <p:sldId id="269" r:id="rId10"/>
    <p:sldId id="270" r:id="rId11"/>
    <p:sldId id="286" r:id="rId12"/>
    <p:sldId id="274" r:id="rId13"/>
    <p:sldId id="271" r:id="rId14"/>
    <p:sldId id="281" r:id="rId15"/>
    <p:sldId id="272" r:id="rId16"/>
    <p:sldId id="273" r:id="rId17"/>
    <p:sldId id="276" r:id="rId18"/>
    <p:sldId id="275" r:id="rId19"/>
    <p:sldId id="283" r:id="rId20"/>
    <p:sldId id="278" r:id="rId21"/>
  </p:sldIdLst>
  <p:sldSz cx="9144000" cy="6858000" type="screen4x3"/>
  <p:notesSz cx="6797675" cy="9928225"/>
  <p:defaultTextStyle>
    <a:defPPr>
      <a:defRPr lang="nb-NO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iddels stil 2 – utheving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0" autoAdjust="0"/>
    <p:restoredTop sz="94655" autoAdjust="0"/>
  </p:normalViewPr>
  <p:slideViewPr>
    <p:cSldViewPr>
      <p:cViewPr varScale="1">
        <p:scale>
          <a:sx n="126" d="100"/>
          <a:sy n="126" d="100"/>
        </p:scale>
        <p:origin x="1157" y="8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4194F-67BE-44F9-B708-22EDFB694E89}" type="datetimeFigureOut">
              <a:rPr lang="nb-NO" smtClean="0"/>
              <a:pPr/>
              <a:t>14.03.2023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0E780F-7B61-4F54-B93B-EEB7D13C22E9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95267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bg>
      <p:bgPr>
        <a:gradFill rotWithShape="0">
          <a:gsLst>
            <a:gs pos="0">
              <a:schemeClr val="bg1"/>
            </a:gs>
            <a:gs pos="100000">
              <a:srgbClr val="4F81BD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symbol.png"/>
          <p:cNvPicPr>
            <a:picLocks noChangeAspect="1"/>
          </p:cNvPicPr>
          <p:nvPr userDrawn="1"/>
        </p:nvPicPr>
        <p:blipFill>
          <a:blip r:embed="rId2" cstate="print"/>
          <a:srcRect l="1065" t="194" r="41312" b="43089"/>
          <a:stretch>
            <a:fillRect/>
          </a:stretch>
        </p:blipFill>
        <p:spPr bwMode="auto">
          <a:xfrm>
            <a:off x="6037263" y="3798888"/>
            <a:ext cx="3106737" cy="305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Cambria" pitchFamily="18" charset="0"/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Cambria" pitchFamily="18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47173F-17F8-4634-B353-2F6633CA54F0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80F88E-1F18-42F5-B0E2-0F95B8C6298D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87EEF2-210F-494C-9C9C-7C08A08A7276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70E0D-9532-4601-9F0D-2BE38502B1CE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23131-392B-4881-9529-DC1D769E2C14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55228-D5D3-44EF-82E0-643094A075AA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27600" y="784800"/>
            <a:ext cx="849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98000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674800"/>
            <a:ext cx="4040188" cy="3420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9800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674800"/>
            <a:ext cx="4041775" cy="3420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E6266-A68E-4F4F-B90B-597F812AC2D1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58853-8DF7-4913-A8A8-6331130D66CF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EF12DD-1A4B-483C-881D-F67BB2A371A0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D5651-3E44-4AA6-9062-BA8477C93740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92695"/>
            <a:ext cx="5486400" cy="403487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b-NO" noProof="0" smtClean="0"/>
              <a:t>Klikk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A2BC5-6A76-4BD3-9E1A-1ECB077603A7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8581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en-US" smtClean="0"/>
              <a:t>Klikk for å redigere tittelstil</a:t>
            </a:r>
            <a:endParaRPr lang="en-US" alt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en-US" smtClean="0"/>
              <a:t>Klikk for å redigere tekststiler i malen</a:t>
            </a:r>
          </a:p>
          <a:p>
            <a:pPr lvl="1"/>
            <a:r>
              <a:rPr lang="nb-NO" altLang="en-US" smtClean="0"/>
              <a:t>Andre nivå</a:t>
            </a:r>
          </a:p>
          <a:p>
            <a:pPr lvl="2"/>
            <a:r>
              <a:rPr lang="nb-NO" altLang="en-US" smtClean="0"/>
              <a:t>Tredje nivå</a:t>
            </a:r>
          </a:p>
          <a:p>
            <a:pPr lvl="3"/>
            <a:r>
              <a:rPr lang="nb-NO" altLang="en-US" smtClean="0"/>
              <a:t>Fjerde nivå</a:t>
            </a:r>
          </a:p>
          <a:p>
            <a:pPr lvl="4"/>
            <a:r>
              <a:rPr lang="nb-NO" altLang="en-US" smtClean="0"/>
              <a:t>Femte nivå</a:t>
            </a:r>
            <a:endParaRPr lang="en-US" altLang="en-US" smtClean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57938"/>
            <a:ext cx="19050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100" dirty="0"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19400" y="6357938"/>
            <a:ext cx="34290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100" dirty="0"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7938"/>
            <a:ext cx="19050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100">
                <a:cs typeface="+mn-cs"/>
              </a:defRPr>
            </a:lvl1pPr>
          </a:lstStyle>
          <a:p>
            <a:pPr>
              <a:defRPr/>
            </a:pPr>
            <a:fld id="{DB611E65-DACB-4672-9005-C08C59B193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31" name="Bilde 2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60363" y="360363"/>
            <a:ext cx="3157537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mbria" pitchFamily="18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mbria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mbria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mbria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mbria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Lucida Sans Unicode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Lucida Sans Unicode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Lucida Sans Unicode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Lucida Sans Unicode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Cambria" pitchFamily="18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Cambria" pitchFamily="18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Cambria" pitchFamily="18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mbria" pitchFamily="18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mbria" pitchFamily="18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6.tmp"/><Relationship Id="rId4" Type="http://schemas.openxmlformats.org/officeDocument/2006/relationships/image" Target="../media/image5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4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4.tm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hyperlink" Target="https://helse-bergen.no/kompetansesenter-i-lindrande-behandling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gyldendal.no/Faglitteratur/Medisin/Laereboeker/Palliasjon2" TargetMode="Externa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hyperlink" Target="https://www.helsedirektoratet.no/veiledere/beslutningsprosesser-ved-begrensning-av-livsforlengende-behandling/Beslutningsprosesser%20ved%20begrensning%20av%20livsforlengende%20behandling%20%E2%80%93%20Veileder.pdf/_/attachment/inline/fc013b2b-2a7c-4a02-a7fd-9db5440dbf42:50436864f70ea32be7afe76975ce73349305f333/Beslutningsprosesser%20ved%20begrensning%20av%20livsforlengende%20behandling%20%E2%80%93%20Veileder.pdf" TargetMode="External"/><Relationship Id="rId5" Type="http://schemas.openxmlformats.org/officeDocument/2006/relationships/hyperlink" Target="https://www.amazon.com/Mastering-Communication-Seriously-Ill-Patients/dp/0521706181#reader_0521706181" TargetMode="External"/><Relationship Id="rId4" Type="http://schemas.openxmlformats.org/officeDocument/2006/relationships/hyperlink" Target="https://kirkensbymisjon.no/fagutgivelser/nar-livet-gar-mot-slutten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tm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4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59649" y="1988840"/>
            <a:ext cx="7772400" cy="1470025"/>
          </a:xfrm>
        </p:spPr>
        <p:txBody>
          <a:bodyPr/>
          <a:lstStyle/>
          <a:p>
            <a:pPr eaLnBrk="1" hangingPunct="1"/>
            <a:r>
              <a:rPr lang="nb-NO" altLang="nb-NO" b="1" dirty="0" smtClean="0"/>
              <a:t>Den døende pasient</a:t>
            </a:r>
            <a:br>
              <a:rPr lang="nb-NO" altLang="nb-NO" b="1" dirty="0" smtClean="0"/>
            </a:br>
            <a:r>
              <a:rPr lang="nb-NO" altLang="nb-NO" sz="2800" b="1" dirty="0" smtClean="0"/>
              <a:t>Del 3</a:t>
            </a:r>
            <a:r>
              <a:rPr lang="nb-NO" altLang="nb-NO" b="1" dirty="0" smtClean="0"/>
              <a:t/>
            </a:r>
            <a:br>
              <a:rPr lang="nb-NO" altLang="nb-NO" b="1" dirty="0" smtClean="0"/>
            </a:br>
            <a:r>
              <a:rPr lang="nb-NO" altLang="nb-NO" sz="2800" b="1" dirty="0" smtClean="0"/>
              <a:t>De fire symptomlindrende medikamenter </a:t>
            </a:r>
            <a:r>
              <a:rPr lang="nb-NO" altLang="nb-NO" b="1" dirty="0" smtClean="0"/>
              <a:t/>
            </a:r>
            <a:br>
              <a:rPr lang="nb-NO" altLang="nb-NO" b="1" dirty="0" smtClean="0"/>
            </a:br>
            <a:endParaRPr lang="nb-NO" altLang="nb-NO" b="1" dirty="0" smtClean="0"/>
          </a:p>
        </p:txBody>
      </p:sp>
      <p:sp>
        <p:nvSpPr>
          <p:cNvPr id="5" name="Undertittel 1"/>
          <p:cNvSpPr txBox="1">
            <a:spLocks/>
          </p:cNvSpPr>
          <p:nvPr/>
        </p:nvSpPr>
        <p:spPr bwMode="auto">
          <a:xfrm>
            <a:off x="2483768" y="4005064"/>
            <a:ext cx="4320307" cy="105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3400" indent="-2651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2pPr>
            <a:lvl3pPr marL="801688" indent="-266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400" i="1">
                <a:solidFill>
                  <a:schemeClr val="tx1"/>
                </a:solidFill>
                <a:latin typeface="+mn-lt"/>
              </a:defRPr>
            </a:lvl3pPr>
            <a:lvl4pPr marL="1076325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1344613" indent="-266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000" i="1">
                <a:solidFill>
                  <a:schemeClr val="tx1"/>
                </a:solidFill>
                <a:latin typeface="+mn-lt"/>
              </a:defRPr>
            </a:lvl5pPr>
            <a:lvl6pPr marL="1801813" indent="-26670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000" i="1">
                <a:solidFill>
                  <a:schemeClr val="tx1"/>
                </a:solidFill>
                <a:latin typeface="+mn-lt"/>
              </a:defRPr>
            </a:lvl6pPr>
            <a:lvl7pPr marL="2259013" indent="-26670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000" i="1">
                <a:solidFill>
                  <a:schemeClr val="tx1"/>
                </a:solidFill>
                <a:latin typeface="+mn-lt"/>
              </a:defRPr>
            </a:lvl7pPr>
            <a:lvl8pPr marL="2716213" indent="-26670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000" i="1">
                <a:solidFill>
                  <a:schemeClr val="tx1"/>
                </a:solidFill>
                <a:latin typeface="+mn-lt"/>
              </a:defRPr>
            </a:lvl8pPr>
            <a:lvl9pPr marL="3173413" indent="-26670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000" i="1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None/>
              <a:defRPr/>
            </a:pPr>
            <a:r>
              <a:rPr lang="nb-NO" altLang="nb-NO" sz="2400" b="1" kern="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Palliativ enhet</a:t>
            </a:r>
          </a:p>
          <a:p>
            <a:pPr>
              <a:buFontTx/>
              <a:buNone/>
              <a:defRPr/>
            </a:pPr>
            <a:r>
              <a:rPr lang="nb-NO" altLang="nb-NO" sz="2400" b="1" kern="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Sykehuset Telemark HF        </a:t>
            </a:r>
            <a:r>
              <a:rPr lang="nb-NO" altLang="nb-NO" sz="2400" kern="0" dirty="0" smtClean="0"/>
              <a:t>		</a:t>
            </a:r>
          </a:p>
        </p:txBody>
      </p:sp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036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tel 1"/>
          <p:cNvSpPr>
            <a:spLocks noGrp="1"/>
          </p:cNvSpPr>
          <p:nvPr>
            <p:ph type="title"/>
          </p:nvPr>
        </p:nvSpPr>
        <p:spPr>
          <a:xfrm>
            <a:off x="107950" y="476672"/>
            <a:ext cx="8229600" cy="1143000"/>
          </a:xfrm>
        </p:spPr>
        <p:txBody>
          <a:bodyPr/>
          <a:lstStyle/>
          <a:p>
            <a:r>
              <a:rPr lang="nb-NO" altLang="nb-NO" dirty="0" smtClean="0"/>
              <a:t>Morfin - II</a:t>
            </a:r>
          </a:p>
        </p:txBody>
      </p:sp>
      <p:sp>
        <p:nvSpPr>
          <p:cNvPr id="12" name="TekstSylinder 11"/>
          <p:cNvSpPr txBox="1"/>
          <p:nvPr/>
        </p:nvSpPr>
        <p:spPr>
          <a:xfrm>
            <a:off x="251520" y="1916832"/>
            <a:ext cx="6912322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b-NO" sz="2400" dirty="0">
                <a:latin typeface="Cambria" panose="02040503050406030204" pitchFamily="18" charset="0"/>
                <a:ea typeface="Cambria" panose="02040503050406030204" pitchFamily="18" charset="0"/>
              </a:rPr>
              <a:t>Beredskap for å starte </a:t>
            </a:r>
            <a:r>
              <a:rPr lang="nb-NO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s.c</a:t>
            </a:r>
            <a:r>
              <a:rPr lang="nb-NO" sz="24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nb-NO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pumpe</a:t>
            </a:r>
            <a:endParaRPr lang="nb-NO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nb-NO" sz="2400" dirty="0">
                <a:latin typeface="Cambria" panose="02040503050406030204" pitchFamily="18" charset="0"/>
                <a:ea typeface="Cambria" panose="02040503050406030204" pitchFamily="18" charset="0"/>
              </a:rPr>
              <a:t>CADD-kassetter Morfin 10 </a:t>
            </a:r>
            <a:r>
              <a:rPr lang="nb-NO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mg/ml		</a:t>
            </a:r>
            <a:endParaRPr lang="nb-NO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b-NO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Observasjon</a:t>
            </a:r>
            <a:endParaRPr lang="nb-NO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nb-NO" sz="2400" i="1" dirty="0">
                <a:latin typeface="Cambria" panose="02040503050406030204" pitchFamily="18" charset="0"/>
                <a:ea typeface="Cambria" panose="02040503050406030204" pitchFamily="18" charset="0"/>
              </a:rPr>
              <a:t>Respirasjon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nb-NO" sz="2400" i="1" dirty="0">
                <a:latin typeface="Cambria" panose="02040503050406030204" pitchFamily="18" charset="0"/>
                <a:ea typeface="Cambria" panose="02040503050406030204" pitchFamily="18" charset="0"/>
              </a:rPr>
              <a:t>Våkenhet</a:t>
            </a:r>
          </a:p>
          <a:p>
            <a:pPr>
              <a:defRPr/>
            </a:pPr>
            <a:endParaRPr lang="nb-NO" dirty="0"/>
          </a:p>
          <a:p>
            <a:pPr>
              <a:defRPr/>
            </a:pPr>
            <a:endParaRPr lang="nb-NO" dirty="0"/>
          </a:p>
          <a:p>
            <a:pPr>
              <a:defRPr/>
            </a:pPr>
            <a:endParaRPr lang="nb-NO" dirty="0"/>
          </a:p>
        </p:txBody>
      </p:sp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3188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Skjermutklip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0" y="4653136"/>
            <a:ext cx="9123390" cy="1944216"/>
          </a:xfrm>
          <a:prstGeom prst="rect">
            <a:avLst/>
          </a:prstGeom>
        </p:spPr>
      </p:pic>
      <p:pic>
        <p:nvPicPr>
          <p:cNvPr id="3" name="Bilde 2" descr="Skjermutklipp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53" y="1124744"/>
            <a:ext cx="8763727" cy="3241906"/>
          </a:xfrm>
          <a:prstGeom prst="rect">
            <a:avLst/>
          </a:prstGeom>
        </p:spPr>
      </p:pic>
      <p:pic>
        <p:nvPicPr>
          <p:cNvPr id="4" name="Ly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15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tel 1"/>
          <p:cNvSpPr>
            <a:spLocks noGrp="1"/>
          </p:cNvSpPr>
          <p:nvPr>
            <p:ph type="title"/>
          </p:nvPr>
        </p:nvSpPr>
        <p:spPr>
          <a:xfrm>
            <a:off x="98384" y="764704"/>
            <a:ext cx="8229600" cy="850900"/>
          </a:xfrm>
        </p:spPr>
        <p:txBody>
          <a:bodyPr/>
          <a:lstStyle/>
          <a:p>
            <a:r>
              <a:rPr lang="nb-NO" altLang="nb-NO" dirty="0" smtClean="0"/>
              <a:t>Tung pust - dyspné</a:t>
            </a:r>
          </a:p>
        </p:txBody>
      </p:sp>
      <p:sp>
        <p:nvSpPr>
          <p:cNvPr id="17411" name="Plassholder for innhold 2"/>
          <p:cNvSpPr>
            <a:spLocks noGrp="1"/>
          </p:cNvSpPr>
          <p:nvPr>
            <p:ph idx="1"/>
          </p:nvPr>
        </p:nvSpPr>
        <p:spPr>
          <a:xfrm>
            <a:off x="107504" y="2060848"/>
            <a:ext cx="8229600" cy="4497388"/>
          </a:xfrm>
        </p:spPr>
        <p:txBody>
          <a:bodyPr/>
          <a:lstStyle/>
          <a:p>
            <a:r>
              <a:rPr lang="nb-NO" altLang="nb-NO" dirty="0" smtClean="0"/>
              <a:t>Morfin er førstevalget</a:t>
            </a:r>
          </a:p>
          <a:p>
            <a:r>
              <a:rPr lang="nb-NO" altLang="nb-NO" dirty="0" smtClean="0"/>
              <a:t>Virker på hjernestammen, det </a:t>
            </a:r>
            <a:r>
              <a:rPr lang="nb-NO" altLang="nb-NO" dirty="0" err="1" smtClean="0"/>
              <a:t>limbiske</a:t>
            </a:r>
            <a:r>
              <a:rPr lang="nb-NO" altLang="nb-NO" dirty="0" smtClean="0"/>
              <a:t> system, bronkiale reseptorer og det lille kretsløpet</a:t>
            </a:r>
          </a:p>
          <a:p>
            <a:r>
              <a:rPr lang="nb-NO" altLang="nb-NO" dirty="0" smtClean="0"/>
              <a:t>Medfører at rask overfladisk respirasjon endrer seg til en jevn og mer </a:t>
            </a:r>
            <a:r>
              <a:rPr lang="nb-NO" altLang="nb-NO" dirty="0" err="1" smtClean="0"/>
              <a:t>normofrekvent</a:t>
            </a:r>
            <a:r>
              <a:rPr lang="nb-NO" altLang="nb-NO" dirty="0" smtClean="0"/>
              <a:t> respirasjon</a:t>
            </a:r>
          </a:p>
          <a:p>
            <a:pPr lvl="1"/>
            <a:r>
              <a:rPr lang="nb-NO" altLang="nb-NO" dirty="0" smtClean="0"/>
              <a:t>Bruk dose tilsvarende </a:t>
            </a:r>
            <a:r>
              <a:rPr lang="nb-NO" altLang="nb-NO" dirty="0" err="1" smtClean="0"/>
              <a:t>gjennombruddsdosering</a:t>
            </a:r>
            <a:r>
              <a:rPr lang="nb-NO" altLang="nb-NO" dirty="0" smtClean="0"/>
              <a:t> for smerte</a:t>
            </a:r>
          </a:p>
          <a:p>
            <a:r>
              <a:rPr lang="nb-NO" altLang="nb-NO" dirty="0" smtClean="0"/>
              <a:t>Ev. </a:t>
            </a:r>
            <a:r>
              <a:rPr lang="nb-NO" altLang="nb-NO" dirty="0" err="1" smtClean="0"/>
              <a:t>Midazolam</a:t>
            </a:r>
            <a:r>
              <a:rPr lang="nb-NO" altLang="nb-NO" dirty="0" smtClean="0"/>
              <a:t> ved hyperventilasjon/angst</a:t>
            </a:r>
          </a:p>
        </p:txBody>
      </p:sp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05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tel 1"/>
          <p:cNvSpPr>
            <a:spLocks noGrp="1"/>
          </p:cNvSpPr>
          <p:nvPr>
            <p:ph type="title"/>
          </p:nvPr>
        </p:nvSpPr>
        <p:spPr>
          <a:xfrm>
            <a:off x="185738" y="513231"/>
            <a:ext cx="8229600" cy="1143001"/>
          </a:xfrm>
        </p:spPr>
        <p:txBody>
          <a:bodyPr/>
          <a:lstStyle/>
          <a:p>
            <a:r>
              <a:rPr lang="nb-NO" altLang="nb-NO" dirty="0" smtClean="0"/>
              <a:t>Uro/</a:t>
            </a:r>
            <a:r>
              <a:rPr lang="nb-NO" altLang="nb-NO" dirty="0" err="1" smtClean="0"/>
              <a:t>delir</a:t>
            </a:r>
            <a:r>
              <a:rPr lang="nb-NO" altLang="nb-NO" dirty="0" smtClean="0"/>
              <a:t> - I</a:t>
            </a:r>
          </a:p>
        </p:txBody>
      </p:sp>
      <p:sp>
        <p:nvSpPr>
          <p:cNvPr id="14339" name="Plassholder for innhold 2"/>
          <p:cNvSpPr>
            <a:spLocks noGrp="1"/>
          </p:cNvSpPr>
          <p:nvPr>
            <p:ph idx="1"/>
          </p:nvPr>
        </p:nvSpPr>
        <p:spPr>
          <a:xfrm>
            <a:off x="185738" y="1628800"/>
            <a:ext cx="7942262" cy="4445000"/>
          </a:xfrm>
        </p:spPr>
        <p:txBody>
          <a:bodyPr/>
          <a:lstStyle/>
          <a:p>
            <a:r>
              <a:rPr lang="nb-NO" altLang="nb-NO" dirty="0" smtClean="0"/>
              <a:t>Årsak?</a:t>
            </a:r>
          </a:p>
          <a:p>
            <a:pPr lvl="1"/>
            <a:r>
              <a:rPr lang="nb-NO" altLang="nb-NO" dirty="0" smtClean="0"/>
              <a:t>Oftest et ledd i dødsprosessen</a:t>
            </a:r>
          </a:p>
          <a:p>
            <a:pPr lvl="1"/>
            <a:r>
              <a:rPr lang="nb-NO" altLang="nb-NO" dirty="0" smtClean="0"/>
              <a:t>Medikamentbivirkning (morfin)</a:t>
            </a:r>
          </a:p>
          <a:p>
            <a:pPr lvl="1"/>
            <a:r>
              <a:rPr lang="nb-NO" altLang="nb-NO" dirty="0" smtClean="0"/>
              <a:t>Tumorrelatert</a:t>
            </a:r>
          </a:p>
          <a:p>
            <a:pPr lvl="2"/>
            <a:r>
              <a:rPr lang="nb-NO" altLang="nb-NO" dirty="0" smtClean="0"/>
              <a:t>Hjerne-/lungemetastaser, hypoksi</a:t>
            </a:r>
          </a:p>
          <a:p>
            <a:pPr lvl="1"/>
            <a:r>
              <a:rPr lang="nb-NO" altLang="nb-NO" dirty="0" smtClean="0"/>
              <a:t>Metabolsk (kalsium, blodsukker)</a:t>
            </a:r>
          </a:p>
          <a:p>
            <a:pPr lvl="1"/>
            <a:r>
              <a:rPr lang="nb-NO" altLang="nb-NO" dirty="0" smtClean="0"/>
              <a:t>Fysisk ubehag</a:t>
            </a:r>
          </a:p>
          <a:p>
            <a:pPr lvl="2"/>
            <a:r>
              <a:rPr lang="nb-NO" altLang="nb-NO" dirty="0" smtClean="0"/>
              <a:t>Urinretensjon/obstipasjon/ubehandlede smerter</a:t>
            </a:r>
          </a:p>
          <a:p>
            <a:pPr lvl="1"/>
            <a:r>
              <a:rPr lang="nb-NO" altLang="nb-NO" dirty="0" smtClean="0"/>
              <a:t>Mindre reversibelt i døende fase enn tidligere i sykdomsforløpet</a:t>
            </a:r>
          </a:p>
        </p:txBody>
      </p:sp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968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Skjermutklip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3" y="972262"/>
            <a:ext cx="6349365" cy="5769106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 bwMode="auto">
          <a:xfrm>
            <a:off x="1475656" y="4293096"/>
            <a:ext cx="5925208" cy="93610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</a:endParaRPr>
          </a:p>
        </p:txBody>
      </p:sp>
      <p:pic>
        <p:nvPicPr>
          <p:cNvPr id="3" name="Ly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09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tel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1143000"/>
          </a:xfrm>
        </p:spPr>
        <p:txBody>
          <a:bodyPr/>
          <a:lstStyle/>
          <a:p>
            <a:r>
              <a:rPr lang="nb-NO" altLang="nb-NO" dirty="0" smtClean="0"/>
              <a:t>Uro/</a:t>
            </a:r>
            <a:r>
              <a:rPr lang="nb-NO" altLang="nb-NO" dirty="0" err="1" smtClean="0"/>
              <a:t>delir</a:t>
            </a:r>
            <a:r>
              <a:rPr lang="nb-NO" altLang="nb-NO" dirty="0" smtClean="0"/>
              <a:t> - II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95536" y="1412776"/>
            <a:ext cx="7643812" cy="3455988"/>
          </a:xfrm>
        </p:spPr>
        <p:txBody>
          <a:bodyPr/>
          <a:lstStyle/>
          <a:p>
            <a:pPr>
              <a:defRPr/>
            </a:pPr>
            <a:r>
              <a:rPr lang="nb-NO" dirty="0" smtClean="0"/>
              <a:t>Beroligende</a:t>
            </a:r>
          </a:p>
          <a:p>
            <a:pPr lvl="1">
              <a:defRPr/>
            </a:pPr>
            <a:r>
              <a:rPr lang="nb-NO" dirty="0"/>
              <a:t>G</a:t>
            </a:r>
            <a:r>
              <a:rPr lang="nb-NO" dirty="0" smtClean="0"/>
              <a:t>ir </a:t>
            </a:r>
            <a:r>
              <a:rPr lang="nb-NO" dirty="0" err="1" smtClean="0"/>
              <a:t>sedasjon</a:t>
            </a:r>
            <a:r>
              <a:rPr lang="nb-NO" dirty="0" smtClean="0"/>
              <a:t> og ro</a:t>
            </a:r>
          </a:p>
          <a:p>
            <a:pPr lvl="2">
              <a:defRPr/>
            </a:pPr>
            <a:r>
              <a:rPr lang="nb-NO" dirty="0" err="1" smtClean="0"/>
              <a:t>Midazolam</a:t>
            </a:r>
            <a:endParaRPr lang="nb-NO" dirty="0" smtClean="0"/>
          </a:p>
          <a:p>
            <a:pPr>
              <a:defRPr/>
            </a:pPr>
            <a:r>
              <a:rPr lang="nb-NO" dirty="0" smtClean="0"/>
              <a:t>Antipsykotika</a:t>
            </a:r>
          </a:p>
          <a:p>
            <a:pPr lvl="1">
              <a:defRPr/>
            </a:pPr>
            <a:r>
              <a:rPr lang="nb-NO" dirty="0"/>
              <a:t>D</a:t>
            </a:r>
            <a:r>
              <a:rPr lang="nb-NO" dirty="0" smtClean="0"/>
              <a:t>emper psykomotorisk uro og hallusinasjoner</a:t>
            </a:r>
          </a:p>
          <a:p>
            <a:pPr lvl="2">
              <a:defRPr/>
            </a:pPr>
            <a:r>
              <a:rPr lang="nb-NO" dirty="0" err="1" smtClean="0"/>
              <a:t>Haloperidol</a:t>
            </a:r>
            <a:r>
              <a:rPr lang="nb-NO" dirty="0" smtClean="0"/>
              <a:t>/</a:t>
            </a:r>
            <a:r>
              <a:rPr lang="nb-NO" dirty="0" err="1" smtClean="0"/>
              <a:t>Haldol</a:t>
            </a:r>
            <a:r>
              <a:rPr lang="nb-NO" baseline="30000" dirty="0" smtClean="0"/>
              <a:t>®</a:t>
            </a:r>
            <a:r>
              <a:rPr lang="nb-NO" dirty="0" smtClean="0"/>
              <a:t> </a:t>
            </a:r>
          </a:p>
          <a:p>
            <a:pPr marL="0" indent="0">
              <a:buFontTx/>
              <a:buNone/>
              <a:defRPr/>
            </a:pPr>
            <a:endParaRPr lang="nb-NO" dirty="0"/>
          </a:p>
        </p:txBody>
      </p:sp>
      <p:pic>
        <p:nvPicPr>
          <p:cNvPr id="4" name="Ly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graphicFrame>
        <p:nvGraphicFramePr>
          <p:cNvPr id="6" name="Tabel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0033107"/>
              </p:ext>
            </p:extLst>
          </p:nvPr>
        </p:nvGraphicFramePr>
        <p:xfrm>
          <a:off x="1475656" y="4293096"/>
          <a:ext cx="7056785" cy="24993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411357">
                  <a:extLst>
                    <a:ext uri="{9D8B030D-6E8A-4147-A177-3AD203B41FA5}">
                      <a16:colId xmlns:a16="http://schemas.microsoft.com/office/drawing/2014/main" val="2719810936"/>
                    </a:ext>
                  </a:extLst>
                </a:gridCol>
                <a:gridCol w="1411357">
                  <a:extLst>
                    <a:ext uri="{9D8B030D-6E8A-4147-A177-3AD203B41FA5}">
                      <a16:colId xmlns:a16="http://schemas.microsoft.com/office/drawing/2014/main" val="3445358086"/>
                    </a:ext>
                  </a:extLst>
                </a:gridCol>
                <a:gridCol w="1411357">
                  <a:extLst>
                    <a:ext uri="{9D8B030D-6E8A-4147-A177-3AD203B41FA5}">
                      <a16:colId xmlns:a16="http://schemas.microsoft.com/office/drawing/2014/main" val="4234807551"/>
                    </a:ext>
                  </a:extLst>
                </a:gridCol>
                <a:gridCol w="1411357">
                  <a:extLst>
                    <a:ext uri="{9D8B030D-6E8A-4147-A177-3AD203B41FA5}">
                      <a16:colId xmlns:a16="http://schemas.microsoft.com/office/drawing/2014/main" val="2262688631"/>
                    </a:ext>
                  </a:extLst>
                </a:gridCol>
                <a:gridCol w="1411357">
                  <a:extLst>
                    <a:ext uri="{9D8B030D-6E8A-4147-A177-3AD203B41FA5}">
                      <a16:colId xmlns:a16="http://schemas.microsoft.com/office/drawing/2014/main" val="2859211492"/>
                    </a:ext>
                  </a:extLst>
                </a:gridCol>
              </a:tblGrid>
              <a:tr h="240027">
                <a:tc>
                  <a:txBody>
                    <a:bodyPr/>
                    <a:lstStyle/>
                    <a:p>
                      <a:endParaRPr lang="nb-NO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100" dirty="0" smtClean="0"/>
                        <a:t>Delirium</a:t>
                      </a:r>
                      <a:endParaRPr lang="nb-NO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100" dirty="0" smtClean="0"/>
                        <a:t>Demens</a:t>
                      </a:r>
                      <a:endParaRPr lang="nb-NO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100" dirty="0" smtClean="0"/>
                        <a:t>Depresjon</a:t>
                      </a:r>
                      <a:endParaRPr lang="nb-NO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100" dirty="0" smtClean="0"/>
                        <a:t>Akutt psykose</a:t>
                      </a:r>
                      <a:endParaRPr lang="nb-NO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7670595"/>
                  </a:ext>
                </a:extLst>
              </a:tr>
              <a:tr h="240027">
                <a:tc>
                  <a:txBody>
                    <a:bodyPr/>
                    <a:lstStyle/>
                    <a:p>
                      <a:r>
                        <a:rPr lang="nb-NO" sz="1100" dirty="0" smtClean="0"/>
                        <a:t>Debut</a:t>
                      </a:r>
                      <a:endParaRPr lang="nb-NO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100" dirty="0" smtClean="0"/>
                        <a:t>Brå</a:t>
                      </a:r>
                      <a:endParaRPr lang="nb-NO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100" dirty="0" smtClean="0"/>
                        <a:t>Langsom</a:t>
                      </a:r>
                      <a:endParaRPr lang="nb-NO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100" dirty="0" smtClean="0"/>
                        <a:t>Langsom</a:t>
                      </a:r>
                      <a:endParaRPr lang="nb-NO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100" dirty="0" smtClean="0"/>
                        <a:t>Brå</a:t>
                      </a:r>
                      <a:endParaRPr lang="nb-NO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3682891"/>
                  </a:ext>
                </a:extLst>
              </a:tr>
              <a:tr h="240027">
                <a:tc>
                  <a:txBody>
                    <a:bodyPr/>
                    <a:lstStyle/>
                    <a:p>
                      <a:r>
                        <a:rPr lang="nb-NO" sz="1100" dirty="0" smtClean="0"/>
                        <a:t>Forløp</a:t>
                      </a:r>
                      <a:endParaRPr lang="nb-NO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100" dirty="0" smtClean="0"/>
                        <a:t>Fluktuerende</a:t>
                      </a:r>
                      <a:endParaRPr lang="nb-NO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100" dirty="0" smtClean="0"/>
                        <a:t>Stabilt</a:t>
                      </a:r>
                      <a:endParaRPr lang="nb-NO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100" dirty="0" smtClean="0"/>
                        <a:t>Ujevnt</a:t>
                      </a:r>
                      <a:endParaRPr lang="nb-NO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100" dirty="0" smtClean="0"/>
                        <a:t>Stabilt</a:t>
                      </a:r>
                      <a:endParaRPr lang="nb-NO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5832831"/>
                  </a:ext>
                </a:extLst>
              </a:tr>
              <a:tr h="240027">
                <a:tc>
                  <a:txBody>
                    <a:bodyPr/>
                    <a:lstStyle/>
                    <a:p>
                      <a:r>
                        <a:rPr lang="nb-NO" sz="1100" dirty="0" smtClean="0"/>
                        <a:t>Varighet</a:t>
                      </a:r>
                      <a:endParaRPr lang="nb-NO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100" dirty="0" smtClean="0"/>
                        <a:t>Timer/uker</a:t>
                      </a:r>
                      <a:endParaRPr lang="nb-NO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100" dirty="0" smtClean="0"/>
                        <a:t>Måneder/år</a:t>
                      </a:r>
                      <a:endParaRPr lang="nb-NO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100" dirty="0" smtClean="0"/>
                        <a:t>Uker/måneder</a:t>
                      </a:r>
                      <a:endParaRPr lang="nb-NO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100" dirty="0" smtClean="0"/>
                        <a:t>Uker/måneder</a:t>
                      </a:r>
                      <a:endParaRPr lang="nb-NO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0065307"/>
                  </a:ext>
                </a:extLst>
              </a:tr>
              <a:tr h="240027">
                <a:tc>
                  <a:txBody>
                    <a:bodyPr/>
                    <a:lstStyle/>
                    <a:p>
                      <a:r>
                        <a:rPr lang="nb-NO" sz="1100" dirty="0" smtClean="0"/>
                        <a:t>Døgnrytme</a:t>
                      </a:r>
                      <a:endParaRPr lang="nb-NO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100" dirty="0" smtClean="0"/>
                        <a:t>Forstyrret</a:t>
                      </a:r>
                      <a:endParaRPr lang="nb-NO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100" dirty="0" smtClean="0"/>
                        <a:t>Oftest normal</a:t>
                      </a:r>
                      <a:endParaRPr lang="nb-NO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100" dirty="0" smtClean="0"/>
                        <a:t>Oftest normal</a:t>
                      </a:r>
                      <a:endParaRPr lang="nb-NO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100" dirty="0" smtClean="0"/>
                        <a:t>Oftest normal</a:t>
                      </a:r>
                      <a:endParaRPr lang="nb-NO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499820"/>
                  </a:ext>
                </a:extLst>
              </a:tr>
              <a:tr h="240027">
                <a:tc>
                  <a:txBody>
                    <a:bodyPr/>
                    <a:lstStyle/>
                    <a:p>
                      <a:r>
                        <a:rPr lang="nb-NO" sz="1100" dirty="0" smtClean="0"/>
                        <a:t>Bevissthet</a:t>
                      </a:r>
                      <a:endParaRPr lang="nb-NO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100" dirty="0" smtClean="0"/>
                        <a:t>Nedsatt</a:t>
                      </a:r>
                      <a:endParaRPr lang="nb-NO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100" dirty="0" smtClean="0"/>
                        <a:t>Klar</a:t>
                      </a:r>
                      <a:endParaRPr lang="nb-NO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100" dirty="0" smtClean="0"/>
                        <a:t>Klar</a:t>
                      </a:r>
                      <a:endParaRPr lang="nb-NO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100" dirty="0" smtClean="0"/>
                        <a:t>Klar</a:t>
                      </a:r>
                      <a:endParaRPr lang="nb-NO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3963367"/>
                  </a:ext>
                </a:extLst>
              </a:tr>
              <a:tr h="240027">
                <a:tc>
                  <a:txBody>
                    <a:bodyPr/>
                    <a:lstStyle/>
                    <a:p>
                      <a:r>
                        <a:rPr lang="nb-NO" sz="1100" dirty="0" smtClean="0"/>
                        <a:t>Hukommelse</a:t>
                      </a:r>
                      <a:endParaRPr lang="nb-NO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100" dirty="0" smtClean="0"/>
                        <a:t>Nedsatt</a:t>
                      </a:r>
                      <a:endParaRPr lang="nb-NO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100" dirty="0" smtClean="0"/>
                        <a:t>Nedsatt</a:t>
                      </a:r>
                      <a:endParaRPr lang="nb-NO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100" dirty="0" smtClean="0"/>
                        <a:t>Iblant nedsatt</a:t>
                      </a:r>
                      <a:endParaRPr lang="nb-NO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100" dirty="0" smtClean="0"/>
                        <a:t>Normal</a:t>
                      </a:r>
                      <a:endParaRPr lang="nb-NO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861798"/>
                  </a:ext>
                </a:extLst>
              </a:tr>
              <a:tr h="240027">
                <a:tc>
                  <a:txBody>
                    <a:bodyPr/>
                    <a:lstStyle/>
                    <a:p>
                      <a:r>
                        <a:rPr lang="nb-NO" sz="1100" dirty="0" smtClean="0"/>
                        <a:t>Tenkning</a:t>
                      </a:r>
                      <a:endParaRPr lang="nb-NO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100" dirty="0" smtClean="0"/>
                        <a:t>Desorganisert</a:t>
                      </a:r>
                      <a:endParaRPr lang="nb-NO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100" dirty="0" smtClean="0"/>
                        <a:t>Nedsatt</a:t>
                      </a:r>
                      <a:endParaRPr lang="nb-NO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100" dirty="0" smtClean="0"/>
                        <a:t>Normal</a:t>
                      </a:r>
                      <a:endParaRPr lang="nb-NO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100" dirty="0" smtClean="0"/>
                        <a:t>Ofte desorganisert</a:t>
                      </a:r>
                      <a:endParaRPr lang="nb-NO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0353877"/>
                  </a:ext>
                </a:extLst>
              </a:tr>
              <a:tr h="240027">
                <a:tc>
                  <a:txBody>
                    <a:bodyPr/>
                    <a:lstStyle/>
                    <a:p>
                      <a:r>
                        <a:rPr lang="nb-NO" sz="1100" dirty="0" smtClean="0"/>
                        <a:t>Persepsjon</a:t>
                      </a:r>
                      <a:endParaRPr lang="nb-NO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100" dirty="0" smtClean="0"/>
                        <a:t>Forvrengt</a:t>
                      </a:r>
                      <a:endParaRPr lang="nb-NO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100" dirty="0" smtClean="0"/>
                        <a:t>Normal</a:t>
                      </a:r>
                      <a:endParaRPr lang="nb-NO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100" dirty="0" smtClean="0"/>
                        <a:t>Normal</a:t>
                      </a:r>
                      <a:endParaRPr lang="nb-NO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100" dirty="0" smtClean="0"/>
                        <a:t>Forvrengt</a:t>
                      </a:r>
                      <a:endParaRPr lang="nb-NO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17817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597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tel 1"/>
          <p:cNvSpPr>
            <a:spLocks noGrp="1"/>
          </p:cNvSpPr>
          <p:nvPr>
            <p:ph type="title"/>
          </p:nvPr>
        </p:nvSpPr>
        <p:spPr>
          <a:xfrm>
            <a:off x="87601" y="692697"/>
            <a:ext cx="8229600" cy="648072"/>
          </a:xfrm>
        </p:spPr>
        <p:txBody>
          <a:bodyPr/>
          <a:lstStyle/>
          <a:p>
            <a:r>
              <a:rPr lang="nb-NO" altLang="nb-NO" dirty="0" smtClean="0"/>
              <a:t>Uro/</a:t>
            </a:r>
            <a:r>
              <a:rPr lang="nb-NO" altLang="nb-NO" dirty="0" err="1" smtClean="0"/>
              <a:t>delir</a:t>
            </a:r>
            <a:r>
              <a:rPr lang="nb-NO" altLang="nb-NO" dirty="0" smtClean="0"/>
              <a:t> - III</a:t>
            </a:r>
          </a:p>
        </p:txBody>
      </p:sp>
      <p:sp>
        <p:nvSpPr>
          <p:cNvPr id="16387" name="Plassholder for innhold 2"/>
          <p:cNvSpPr>
            <a:spLocks noGrp="1"/>
          </p:cNvSpPr>
          <p:nvPr>
            <p:ph sz="half" idx="1"/>
          </p:nvPr>
        </p:nvSpPr>
        <p:spPr>
          <a:xfrm>
            <a:off x="87601" y="1434886"/>
            <a:ext cx="4916447" cy="3528391"/>
          </a:xfrm>
        </p:spPr>
        <p:txBody>
          <a:bodyPr/>
          <a:lstStyle/>
          <a:p>
            <a:r>
              <a:rPr lang="nb-NO" altLang="nb-NO" sz="2400" dirty="0" err="1" smtClean="0"/>
              <a:t>Midazolam</a:t>
            </a:r>
            <a:endParaRPr lang="nb-NO" altLang="nb-NO" sz="2400" dirty="0" smtClean="0"/>
          </a:p>
          <a:p>
            <a:pPr lvl="1"/>
            <a:r>
              <a:rPr lang="nb-NO" altLang="nb-NO" sz="2000" dirty="0" smtClean="0"/>
              <a:t>Eneste vannløselige </a:t>
            </a:r>
            <a:r>
              <a:rPr lang="nb-NO" altLang="nb-NO" sz="2000" dirty="0" err="1" smtClean="0"/>
              <a:t>benzodiazepin</a:t>
            </a:r>
            <a:endParaRPr lang="nb-NO" altLang="nb-NO" sz="2000" dirty="0" smtClean="0"/>
          </a:p>
          <a:p>
            <a:pPr lvl="2"/>
            <a:r>
              <a:rPr lang="nb-NO" altLang="nb-NO" sz="1800" dirty="0" smtClean="0"/>
              <a:t>Blandbart i </a:t>
            </a:r>
            <a:r>
              <a:rPr lang="nb-NO" altLang="nb-NO" sz="1800" dirty="0" err="1" smtClean="0"/>
              <a:t>s.c</a:t>
            </a:r>
            <a:r>
              <a:rPr lang="nb-NO" altLang="nb-NO" sz="1800" dirty="0" smtClean="0"/>
              <a:t>. pumper</a:t>
            </a:r>
          </a:p>
          <a:p>
            <a:pPr lvl="1"/>
            <a:r>
              <a:rPr lang="nb-NO" altLang="nb-NO" sz="2000" dirty="0" err="1" smtClean="0"/>
              <a:t>Sederende</a:t>
            </a:r>
            <a:r>
              <a:rPr lang="nb-NO" altLang="nb-NO" sz="2000" dirty="0" smtClean="0"/>
              <a:t>, </a:t>
            </a:r>
            <a:r>
              <a:rPr lang="nb-NO" altLang="nb-NO" sz="2000" dirty="0" err="1" smtClean="0"/>
              <a:t>anxiolytisk</a:t>
            </a:r>
            <a:endParaRPr lang="nb-NO" altLang="nb-NO" sz="2000" dirty="0" smtClean="0"/>
          </a:p>
          <a:p>
            <a:pPr lvl="2"/>
            <a:r>
              <a:rPr lang="nb-NO" altLang="nb-NO" sz="1800" dirty="0" smtClean="0"/>
              <a:t>2-3 ganger </a:t>
            </a:r>
            <a:r>
              <a:rPr lang="nb-NO" altLang="nb-NO" sz="1800" dirty="0" err="1" smtClean="0"/>
              <a:t>diazepam</a:t>
            </a:r>
            <a:endParaRPr lang="nb-NO" altLang="nb-NO" sz="1800" dirty="0" smtClean="0"/>
          </a:p>
          <a:p>
            <a:pPr lvl="1"/>
            <a:r>
              <a:rPr lang="nb-NO" altLang="nb-NO" sz="2000" dirty="0" err="1" smtClean="0"/>
              <a:t>Farmakokinetikk</a:t>
            </a:r>
            <a:endParaRPr lang="nb-NO" altLang="nb-NO" sz="2000" dirty="0" smtClean="0"/>
          </a:p>
          <a:p>
            <a:pPr lvl="2"/>
            <a:r>
              <a:rPr lang="nb-NO" altLang="nb-NO" sz="1800" dirty="0" smtClean="0"/>
              <a:t>Effekt </a:t>
            </a:r>
            <a:r>
              <a:rPr lang="nb-NO" altLang="nb-NO" sz="1800" dirty="0" err="1" smtClean="0"/>
              <a:t>s.c</a:t>
            </a:r>
            <a:r>
              <a:rPr lang="nb-NO" altLang="nb-NO" sz="1800" dirty="0" smtClean="0"/>
              <a:t>. 5-10 minutter</a:t>
            </a:r>
          </a:p>
          <a:p>
            <a:pPr lvl="2"/>
            <a:r>
              <a:rPr lang="nb-NO" altLang="nb-NO" sz="1800" dirty="0" smtClean="0"/>
              <a:t>Varighet under 4 timer (individuelt)</a:t>
            </a:r>
          </a:p>
          <a:p>
            <a:pPr lvl="2"/>
            <a:r>
              <a:rPr lang="nb-NO" altLang="nb-NO" sz="1800" dirty="0" smtClean="0"/>
              <a:t>Tenk pumpe ved behov for gjentatt dosering</a:t>
            </a:r>
          </a:p>
        </p:txBody>
      </p:sp>
      <p:sp>
        <p:nvSpPr>
          <p:cNvPr id="16388" name="Plassholder for innhold 3"/>
          <p:cNvSpPr>
            <a:spLocks noGrp="1"/>
          </p:cNvSpPr>
          <p:nvPr>
            <p:ph sz="half" idx="2"/>
          </p:nvPr>
        </p:nvSpPr>
        <p:spPr>
          <a:xfrm>
            <a:off x="4860032" y="1434886"/>
            <a:ext cx="4065463" cy="1872184"/>
          </a:xfrm>
        </p:spPr>
        <p:txBody>
          <a:bodyPr/>
          <a:lstStyle/>
          <a:p>
            <a:r>
              <a:rPr lang="nb-NO" altLang="nb-NO" sz="2400" dirty="0" err="1" smtClean="0"/>
              <a:t>Haloperidol</a:t>
            </a:r>
            <a:r>
              <a:rPr lang="nb-NO" altLang="nb-NO" sz="2400" dirty="0" smtClean="0"/>
              <a:t>/</a:t>
            </a:r>
            <a:r>
              <a:rPr lang="nb-NO" altLang="nb-NO" sz="2400" dirty="0" err="1" smtClean="0"/>
              <a:t>Haldol</a:t>
            </a:r>
            <a:r>
              <a:rPr lang="nb-NO" altLang="nb-NO" sz="2400" baseline="30000" dirty="0" smtClean="0"/>
              <a:t>®</a:t>
            </a:r>
            <a:endParaRPr lang="nb-NO" altLang="nb-NO" sz="2000" dirty="0" smtClean="0"/>
          </a:p>
          <a:p>
            <a:pPr lvl="1"/>
            <a:r>
              <a:rPr lang="nb-NO" altLang="nb-NO" sz="2000" dirty="0" smtClean="0"/>
              <a:t>Lite bivirkninger</a:t>
            </a:r>
          </a:p>
          <a:p>
            <a:pPr lvl="1"/>
            <a:r>
              <a:rPr lang="nb-NO" altLang="nb-NO" sz="2000" dirty="0" smtClean="0"/>
              <a:t>Absorberes godt </a:t>
            </a:r>
            <a:r>
              <a:rPr lang="nb-NO" altLang="nb-NO" sz="2000" dirty="0" err="1" smtClean="0"/>
              <a:t>s.c</a:t>
            </a:r>
            <a:r>
              <a:rPr lang="nb-NO" altLang="nb-NO" sz="2000" dirty="0" smtClean="0"/>
              <a:t>. med effekt etter 15 minutter, varighet 12-24 timer</a:t>
            </a:r>
          </a:p>
        </p:txBody>
      </p:sp>
      <p:pic>
        <p:nvPicPr>
          <p:cNvPr id="3" name="Ly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88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tel 1"/>
          <p:cNvSpPr>
            <a:spLocks noGrp="1"/>
          </p:cNvSpPr>
          <p:nvPr>
            <p:ph type="title"/>
          </p:nvPr>
        </p:nvSpPr>
        <p:spPr>
          <a:xfrm>
            <a:off x="251520" y="764704"/>
            <a:ext cx="8229600" cy="792162"/>
          </a:xfrm>
        </p:spPr>
        <p:txBody>
          <a:bodyPr/>
          <a:lstStyle/>
          <a:p>
            <a:r>
              <a:rPr lang="nb-NO" altLang="nb-NO" dirty="0" smtClean="0"/>
              <a:t>Kvalme</a:t>
            </a:r>
          </a:p>
        </p:txBody>
      </p:sp>
      <p:sp>
        <p:nvSpPr>
          <p:cNvPr id="19459" name="Plassholder for innhold 2"/>
          <p:cNvSpPr>
            <a:spLocks noGrp="1"/>
          </p:cNvSpPr>
          <p:nvPr>
            <p:ph idx="1"/>
          </p:nvPr>
        </p:nvSpPr>
        <p:spPr>
          <a:xfrm>
            <a:off x="201116" y="1772816"/>
            <a:ext cx="8229600" cy="4464050"/>
          </a:xfrm>
        </p:spPr>
        <p:txBody>
          <a:bodyPr/>
          <a:lstStyle/>
          <a:p>
            <a:r>
              <a:rPr lang="nb-NO" altLang="nb-NO" dirty="0" smtClean="0"/>
              <a:t>Ofte mindre fremtredende i døende fase enn tidligere i sykdomsforløpet</a:t>
            </a:r>
          </a:p>
          <a:p>
            <a:r>
              <a:rPr lang="nb-NO" altLang="nb-NO" dirty="0" smtClean="0"/>
              <a:t>Vanlige årsaker</a:t>
            </a:r>
          </a:p>
          <a:p>
            <a:pPr lvl="1"/>
            <a:r>
              <a:rPr lang="nb-NO" altLang="nb-NO" dirty="0" smtClean="0"/>
              <a:t>Obstipasjon</a:t>
            </a:r>
          </a:p>
          <a:p>
            <a:pPr lvl="1"/>
            <a:r>
              <a:rPr lang="nb-NO" altLang="nb-NO" dirty="0" smtClean="0"/>
              <a:t>Medikamenter</a:t>
            </a:r>
          </a:p>
          <a:p>
            <a:r>
              <a:rPr lang="nb-NO" altLang="nb-NO" dirty="0" smtClean="0"/>
              <a:t>Tilstrebe å hindre at pasienten går obstipert inn i livets sluttfase, da de færreste da vil være i stand til å kunne gjennomføre et tømningsregime</a:t>
            </a:r>
          </a:p>
        </p:txBody>
      </p:sp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323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smtClean="0"/>
              <a:t>Surkling</a:t>
            </a:r>
          </a:p>
        </p:txBody>
      </p:sp>
      <p:sp>
        <p:nvSpPr>
          <p:cNvPr id="18435" name="Plassholder for innhold 2"/>
          <p:cNvSpPr>
            <a:spLocks noGrp="1"/>
          </p:cNvSpPr>
          <p:nvPr>
            <p:ph idx="1"/>
          </p:nvPr>
        </p:nvSpPr>
        <p:spPr>
          <a:xfrm>
            <a:off x="457200" y="1878807"/>
            <a:ext cx="8229600" cy="3455988"/>
          </a:xfrm>
        </p:spPr>
        <p:txBody>
          <a:bodyPr/>
          <a:lstStyle/>
          <a:p>
            <a:r>
              <a:rPr lang="nb-NO" altLang="nb-NO" dirty="0" err="1" smtClean="0"/>
              <a:t>Glykopyrron</a:t>
            </a:r>
            <a:r>
              <a:rPr lang="nb-NO" altLang="nb-NO" dirty="0" smtClean="0"/>
              <a:t>/Robinul</a:t>
            </a:r>
            <a:r>
              <a:rPr lang="nb-NO" altLang="nb-NO" baseline="30000" dirty="0" smtClean="0"/>
              <a:t>®   </a:t>
            </a:r>
            <a:endParaRPr lang="nb-NO" altLang="nb-NO" dirty="0" smtClean="0"/>
          </a:p>
          <a:p>
            <a:pPr lvl="1"/>
            <a:r>
              <a:rPr lang="nb-NO" altLang="nb-NO" dirty="0" smtClean="0"/>
              <a:t>Begynn tidlig, seponer om ingen effekt</a:t>
            </a:r>
          </a:p>
          <a:p>
            <a:r>
              <a:rPr lang="nb-NO" altLang="nb-NO" dirty="0" err="1" smtClean="0"/>
              <a:t>Antikolinerg</a:t>
            </a:r>
            <a:r>
              <a:rPr lang="nb-NO" altLang="nb-NO" dirty="0" smtClean="0"/>
              <a:t> effekt – bivirkninger</a:t>
            </a:r>
          </a:p>
          <a:p>
            <a:pPr lvl="1"/>
            <a:r>
              <a:rPr lang="nb-NO" altLang="nb-NO" dirty="0" smtClean="0"/>
              <a:t>Urinretensjon</a:t>
            </a:r>
          </a:p>
          <a:p>
            <a:pPr lvl="1"/>
            <a:r>
              <a:rPr lang="nb-NO" altLang="nb-NO" dirty="0" smtClean="0"/>
              <a:t>Hemmer tarmfunksjon</a:t>
            </a:r>
          </a:p>
          <a:p>
            <a:pPr lvl="1"/>
            <a:r>
              <a:rPr lang="nb-NO" altLang="nb-NO" dirty="0" smtClean="0"/>
              <a:t>Tørr munn</a:t>
            </a:r>
          </a:p>
          <a:p>
            <a:r>
              <a:rPr lang="nb-NO" altLang="nb-NO" dirty="0" smtClean="0"/>
              <a:t>Unngå å bruke sug</a:t>
            </a:r>
          </a:p>
        </p:txBody>
      </p:sp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67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Skjermutklip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27638"/>
            <a:ext cx="6349365" cy="5769106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 bwMode="auto">
          <a:xfrm>
            <a:off x="1115616" y="5733256"/>
            <a:ext cx="5976664" cy="57606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</a:endParaRPr>
          </a:p>
        </p:txBody>
      </p:sp>
      <p:pic>
        <p:nvPicPr>
          <p:cNvPr id="3" name="Ly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04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smtClean="0"/>
              <a:t>Retningslinjer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39750" y="2060575"/>
            <a:ext cx="7715250" cy="2447925"/>
          </a:xfrm>
        </p:spPr>
        <p:txBody>
          <a:bodyPr/>
          <a:lstStyle/>
          <a:p>
            <a:pPr>
              <a:defRPr/>
            </a:pPr>
            <a:r>
              <a:rPr lang="nb-NO" dirty="0" smtClean="0"/>
              <a:t>Kompetansesenter i </a:t>
            </a:r>
            <a:r>
              <a:rPr lang="nb-NO" dirty="0" err="1" smtClean="0"/>
              <a:t>lindrande</a:t>
            </a:r>
            <a:r>
              <a:rPr lang="nb-NO" dirty="0" smtClean="0"/>
              <a:t> behandling Helseregion Vest </a:t>
            </a:r>
            <a:endParaRPr lang="nb-NO" dirty="0"/>
          </a:p>
          <a:p>
            <a:pPr lvl="1">
              <a:defRPr/>
            </a:pPr>
            <a:r>
              <a:rPr lang="nb-NO" dirty="0" smtClean="0"/>
              <a:t>Nasjonalt kompetansesenter for Livets siste dager</a:t>
            </a:r>
          </a:p>
          <a:p>
            <a:pPr lvl="1">
              <a:defRPr/>
            </a:pPr>
            <a:r>
              <a:rPr lang="nb-NO" dirty="0" smtClean="0"/>
              <a:t>Retningslinjer for symptomlindring i livets sluttfase oppdateres årlig, og du finner dem her:</a:t>
            </a:r>
          </a:p>
          <a:p>
            <a:pPr lvl="1">
              <a:defRPr/>
            </a:pPr>
            <a:endParaRPr lang="nb-NO" sz="1600" dirty="0"/>
          </a:p>
          <a:p>
            <a:pPr marL="268287" lvl="1" indent="0">
              <a:buFontTx/>
              <a:buNone/>
              <a:defRPr/>
            </a:pPr>
            <a:r>
              <a:rPr lang="nb-NO" sz="1800" dirty="0" smtClean="0">
                <a:hlinkClick r:id="rId4"/>
              </a:rPr>
              <a:t>https://helsebergen.no/kompetansesenter-i-lindrande-behandling</a:t>
            </a:r>
            <a:endParaRPr lang="nb-NO" sz="1800" dirty="0"/>
          </a:p>
        </p:txBody>
      </p:sp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59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smtClean="0"/>
              <a:t>Anbefalt lesning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79388" y="2060575"/>
            <a:ext cx="8713787" cy="2592388"/>
          </a:xfrm>
        </p:spPr>
        <p:txBody>
          <a:bodyPr/>
          <a:lstStyle/>
          <a:p>
            <a:pPr>
              <a:defRPr/>
            </a:pPr>
            <a:r>
              <a:rPr lang="nb-NO" dirty="0" smtClean="0">
                <a:hlinkClick r:id="rId4"/>
              </a:rPr>
              <a:t>«Når </a:t>
            </a:r>
            <a:r>
              <a:rPr lang="nb-NO" dirty="0">
                <a:hlinkClick r:id="rId4"/>
              </a:rPr>
              <a:t>livet går mot </a:t>
            </a:r>
            <a:r>
              <a:rPr lang="nb-NO" dirty="0" smtClean="0">
                <a:hlinkClick r:id="rId4"/>
              </a:rPr>
              <a:t>slutten» </a:t>
            </a:r>
            <a:r>
              <a:rPr lang="nb-NO" sz="2000" dirty="0" smtClean="0">
                <a:hlinkClick r:id="rId4"/>
              </a:rPr>
              <a:t>Kirkens bymisjon </a:t>
            </a:r>
            <a:endParaRPr lang="nb-NO" sz="2000" dirty="0" smtClean="0"/>
          </a:p>
          <a:p>
            <a:pPr>
              <a:defRPr/>
            </a:pPr>
            <a:r>
              <a:rPr lang="en-US" dirty="0" smtClean="0">
                <a:hlinkClick r:id="rId5"/>
              </a:rPr>
              <a:t>“Mastering </a:t>
            </a:r>
            <a:r>
              <a:rPr lang="en-US" dirty="0">
                <a:hlinkClick r:id="rId5"/>
              </a:rPr>
              <a:t>Communication with </a:t>
            </a:r>
            <a:r>
              <a:rPr lang="en-US" dirty="0" smtClean="0">
                <a:hlinkClick r:id="rId5"/>
              </a:rPr>
              <a:t>seriously </a:t>
            </a:r>
            <a:r>
              <a:rPr lang="en-US" dirty="0">
                <a:hlinkClick r:id="rId5"/>
              </a:rPr>
              <a:t>ill Patients” </a:t>
            </a:r>
            <a:r>
              <a:rPr lang="en-US" dirty="0" smtClean="0">
                <a:hlinkClick r:id="rId5"/>
              </a:rPr>
              <a:t> </a:t>
            </a:r>
            <a:r>
              <a:rPr lang="en-US" sz="2000" dirty="0" smtClean="0">
                <a:hlinkClick r:id="rId5"/>
              </a:rPr>
              <a:t>A Back</a:t>
            </a:r>
            <a:r>
              <a:rPr lang="en-US" sz="2000" dirty="0">
                <a:hlinkClick r:id="rId5"/>
              </a:rPr>
              <a:t>, </a:t>
            </a:r>
            <a:r>
              <a:rPr lang="en-US" sz="2000" dirty="0" smtClean="0">
                <a:hlinkClick r:id="rId5"/>
              </a:rPr>
              <a:t>R</a:t>
            </a:r>
            <a:r>
              <a:rPr lang="en-US" sz="2000" dirty="0">
                <a:hlinkClick r:id="rId5"/>
              </a:rPr>
              <a:t> </a:t>
            </a:r>
            <a:r>
              <a:rPr lang="nb-NO" sz="2000" dirty="0" smtClean="0">
                <a:hlinkClick r:id="rId5"/>
              </a:rPr>
              <a:t>Arnold, J </a:t>
            </a:r>
            <a:r>
              <a:rPr lang="nb-NO" sz="2000" dirty="0" err="1" smtClean="0">
                <a:hlinkClick r:id="rId5"/>
              </a:rPr>
              <a:t>Tulsky</a:t>
            </a:r>
            <a:endParaRPr lang="nb-NO" sz="2000" dirty="0" smtClean="0"/>
          </a:p>
          <a:p>
            <a:pPr>
              <a:defRPr/>
            </a:pPr>
            <a:r>
              <a:rPr lang="nb-NO" sz="2400" dirty="0" smtClean="0">
                <a:hlinkClick r:id="rId6"/>
              </a:rPr>
              <a:t>«Beslutningsprosesser ved begrensning av livsforlengende behandling» Helsedirektoratets veileder</a:t>
            </a:r>
            <a:endParaRPr lang="nb-NO" sz="2400" dirty="0" smtClean="0"/>
          </a:p>
          <a:p>
            <a:pPr>
              <a:defRPr/>
            </a:pPr>
            <a:r>
              <a:rPr lang="nb-NO" sz="2400" dirty="0" smtClean="0">
                <a:hlinkClick r:id="rId7"/>
              </a:rPr>
              <a:t>«</a:t>
            </a:r>
            <a:r>
              <a:rPr lang="nb-NO" sz="2400" dirty="0" err="1" smtClean="0">
                <a:hlinkClick r:id="rId7"/>
              </a:rPr>
              <a:t>Palliasjon</a:t>
            </a:r>
            <a:r>
              <a:rPr lang="nb-NO" sz="2400" dirty="0" smtClean="0">
                <a:hlinkClick r:id="rId7"/>
              </a:rPr>
              <a:t> - Nordisk lærebok» 3. utgave, S Kaasa J H Loge</a:t>
            </a:r>
            <a:endParaRPr lang="nb-NO" sz="2400" dirty="0" smtClean="0"/>
          </a:p>
          <a:p>
            <a:pPr marL="0" indent="0">
              <a:buFontTx/>
              <a:buNone/>
              <a:defRPr/>
            </a:pPr>
            <a:endParaRPr lang="nb-NO" dirty="0" smtClean="0">
              <a:solidFill>
                <a:srgbClr val="FF0000"/>
              </a:solidFill>
            </a:endParaRPr>
          </a:p>
          <a:p>
            <a:pPr marL="0" indent="0">
              <a:buFontTx/>
              <a:buNone/>
              <a:defRPr/>
            </a:pPr>
            <a:endParaRPr lang="nb-NO" dirty="0" smtClean="0">
              <a:solidFill>
                <a:srgbClr val="FF0000"/>
              </a:solidFill>
            </a:endParaRPr>
          </a:p>
        </p:txBody>
      </p:sp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62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tel 1"/>
          <p:cNvSpPr>
            <a:spLocks noGrp="1"/>
          </p:cNvSpPr>
          <p:nvPr>
            <p:ph type="title"/>
          </p:nvPr>
        </p:nvSpPr>
        <p:spPr>
          <a:xfrm>
            <a:off x="395536" y="735763"/>
            <a:ext cx="8229600" cy="850900"/>
          </a:xfrm>
        </p:spPr>
        <p:txBody>
          <a:bodyPr/>
          <a:lstStyle/>
          <a:p>
            <a:r>
              <a:rPr lang="nb-NO" altLang="nb-NO" dirty="0" smtClean="0"/>
              <a:t>De 4 medikamentene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90500" y="1628800"/>
            <a:ext cx="8953500" cy="2520950"/>
          </a:xfrm>
        </p:spPr>
        <p:txBody>
          <a:bodyPr/>
          <a:lstStyle/>
          <a:p>
            <a:pPr>
              <a:defRPr/>
            </a:pPr>
            <a:r>
              <a:rPr lang="nb-NO" dirty="0" smtClean="0"/>
              <a:t>Vi kan i den døende fase klare oss med 4 medikamenter</a:t>
            </a:r>
          </a:p>
          <a:p>
            <a:pPr lvl="1">
              <a:defRPr/>
            </a:pPr>
            <a:r>
              <a:rPr lang="nb-NO" dirty="0" smtClean="0"/>
              <a:t>Morfin</a:t>
            </a:r>
          </a:p>
          <a:p>
            <a:pPr lvl="1">
              <a:defRPr/>
            </a:pPr>
            <a:r>
              <a:rPr lang="nb-NO" dirty="0" err="1" smtClean="0"/>
              <a:t>Midazolam</a:t>
            </a:r>
            <a:endParaRPr lang="nb-NO" dirty="0" smtClean="0"/>
          </a:p>
          <a:p>
            <a:pPr lvl="1">
              <a:defRPr/>
            </a:pPr>
            <a:r>
              <a:rPr lang="nb-NO" dirty="0" err="1" smtClean="0"/>
              <a:t>Haloperidol</a:t>
            </a:r>
            <a:r>
              <a:rPr lang="nb-NO" dirty="0" smtClean="0"/>
              <a:t>/</a:t>
            </a:r>
            <a:r>
              <a:rPr lang="nb-NO" dirty="0" err="1" smtClean="0"/>
              <a:t>Haldol</a:t>
            </a:r>
            <a:r>
              <a:rPr lang="nb-NO" baseline="30000" dirty="0" smtClean="0"/>
              <a:t>®</a:t>
            </a:r>
          </a:p>
          <a:p>
            <a:pPr lvl="1">
              <a:defRPr/>
            </a:pPr>
            <a:r>
              <a:rPr lang="nb-NO" dirty="0" err="1" smtClean="0"/>
              <a:t>Glycopyrron</a:t>
            </a:r>
            <a:r>
              <a:rPr lang="nb-NO" dirty="0" smtClean="0"/>
              <a:t>/Robinul</a:t>
            </a:r>
            <a:r>
              <a:rPr lang="nb-NO" baseline="30000" dirty="0" smtClean="0"/>
              <a:t>®</a:t>
            </a:r>
          </a:p>
          <a:p>
            <a:pPr>
              <a:defRPr/>
            </a:pPr>
            <a:r>
              <a:rPr lang="nb-NO" dirty="0" smtClean="0"/>
              <a:t>Alle disse medikamentene refunderes etter §2, -90</a:t>
            </a:r>
          </a:p>
          <a:p>
            <a:pPr>
              <a:defRPr/>
            </a:pPr>
            <a:r>
              <a:rPr lang="nb-NO" dirty="0" smtClean="0"/>
              <a:t>Alle kan gis </a:t>
            </a:r>
            <a:r>
              <a:rPr lang="nb-NO" dirty="0" err="1" smtClean="0"/>
              <a:t>s.c</a:t>
            </a:r>
            <a:r>
              <a:rPr lang="nb-NO" dirty="0" smtClean="0"/>
              <a:t> i samme nål, og </a:t>
            </a:r>
            <a:r>
              <a:rPr lang="nb-NO" dirty="0" err="1" smtClean="0"/>
              <a:t>s.c</a:t>
            </a:r>
            <a:r>
              <a:rPr lang="nb-NO" dirty="0" smtClean="0"/>
              <a:t> nåler leveres ut fra Seksjon for behandlingshjelpemidler</a:t>
            </a:r>
          </a:p>
          <a:p>
            <a:pPr marL="268287" lvl="1" indent="0">
              <a:buFontTx/>
              <a:buNone/>
              <a:defRPr/>
            </a:pPr>
            <a:r>
              <a:rPr lang="nb-NO" dirty="0" smtClean="0"/>
              <a:t>			</a:t>
            </a:r>
          </a:p>
        </p:txBody>
      </p:sp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81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kstSylinder 8"/>
          <p:cNvSpPr txBox="1">
            <a:spLocks noChangeArrowheads="1"/>
          </p:cNvSpPr>
          <p:nvPr/>
        </p:nvSpPr>
        <p:spPr bwMode="auto">
          <a:xfrm>
            <a:off x="6660232" y="476672"/>
            <a:ext cx="2333625" cy="338554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nb-NO" altLang="nb-NO" sz="1600" dirty="0"/>
              <a:t>Oppdateres </a:t>
            </a:r>
            <a:r>
              <a:rPr lang="nb-NO" altLang="nb-NO" sz="1600" dirty="0" smtClean="0"/>
              <a:t>årlig</a:t>
            </a:r>
          </a:p>
        </p:txBody>
      </p:sp>
      <p:pic>
        <p:nvPicPr>
          <p:cNvPr id="4" name="Ly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2" name="Bilde 1" descr="Skjermutklipp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3" y="972262"/>
            <a:ext cx="6349365" cy="576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358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Ordinering medikamenter døende 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85800" y="1935262"/>
            <a:ext cx="7772400" cy="4114800"/>
          </a:xfrm>
        </p:spPr>
        <p:txBody>
          <a:bodyPr/>
          <a:lstStyle/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 </a:t>
            </a:r>
            <a:r>
              <a:rPr lang="nb-NO" dirty="0" smtClean="0"/>
              <a:t>          </a:t>
            </a:r>
            <a:r>
              <a:rPr lang="nb-NO" sz="6600" dirty="0" smtClean="0"/>
              <a:t>«Palliativ liste»</a:t>
            </a:r>
            <a:endParaRPr lang="nb-NO" sz="6600" dirty="0"/>
          </a:p>
        </p:txBody>
      </p:sp>
      <p:sp>
        <p:nvSpPr>
          <p:cNvPr id="4" name="Multiplikasjon 3"/>
          <p:cNvSpPr/>
          <p:nvPr/>
        </p:nvSpPr>
        <p:spPr bwMode="auto">
          <a:xfrm>
            <a:off x="677019" y="1484784"/>
            <a:ext cx="7200800" cy="4392488"/>
          </a:xfrm>
          <a:prstGeom prst="mathMultiply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</a:endParaRPr>
          </a:p>
        </p:txBody>
      </p:sp>
      <p:pic>
        <p:nvPicPr>
          <p:cNvPr id="5" name="Ly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113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Skjermutklip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3" y="972262"/>
            <a:ext cx="6349365" cy="5769106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 bwMode="auto">
          <a:xfrm>
            <a:off x="1331640" y="3330596"/>
            <a:ext cx="6205348" cy="9625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</a:endParaRPr>
          </a:p>
        </p:txBody>
      </p:sp>
      <p:pic>
        <p:nvPicPr>
          <p:cNvPr id="4" name="Ly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5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Ordinering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23528" y="1981200"/>
            <a:ext cx="8134672" cy="4114800"/>
          </a:xfrm>
        </p:spPr>
        <p:txBody>
          <a:bodyPr/>
          <a:lstStyle/>
          <a:p>
            <a:pPr marL="0" indent="0">
              <a:buNone/>
            </a:pPr>
            <a:r>
              <a:rPr lang="nb-NO" dirty="0" smtClean="0"/>
              <a:t>Behovsmedisinering mot smerter/tung pust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 smtClean="0"/>
              <a:t>Morfin </a:t>
            </a:r>
            <a:r>
              <a:rPr lang="nb-NO" dirty="0" err="1" smtClean="0"/>
              <a:t>inj</a:t>
            </a:r>
            <a:r>
              <a:rPr lang="nb-NO" dirty="0" smtClean="0"/>
              <a:t> </a:t>
            </a:r>
            <a:r>
              <a:rPr lang="nb-NO" dirty="0" err="1" smtClean="0"/>
              <a:t>s.c</a:t>
            </a:r>
            <a:r>
              <a:rPr lang="nb-NO" dirty="0" smtClean="0"/>
              <a:t> 2,5 mg  x 4-6 </a:t>
            </a:r>
          </a:p>
          <a:p>
            <a:endParaRPr lang="nb-NO" dirty="0"/>
          </a:p>
          <a:p>
            <a:r>
              <a:rPr lang="nb-NO" dirty="0" smtClean="0"/>
              <a:t>Morfin </a:t>
            </a:r>
            <a:r>
              <a:rPr lang="nb-NO" dirty="0" err="1" smtClean="0"/>
              <a:t>inj</a:t>
            </a:r>
            <a:r>
              <a:rPr lang="nb-NO" dirty="0" smtClean="0"/>
              <a:t> </a:t>
            </a:r>
            <a:r>
              <a:rPr lang="nb-NO" dirty="0" err="1" smtClean="0"/>
              <a:t>s.c</a:t>
            </a:r>
            <a:r>
              <a:rPr lang="nb-NO" dirty="0" smtClean="0"/>
              <a:t> 2,5-5 mg. Kan gjentas etter 30 min. </a:t>
            </a:r>
            <a:endParaRPr lang="nb-NO" dirty="0"/>
          </a:p>
          <a:p>
            <a:endParaRPr lang="nb-NO" dirty="0"/>
          </a:p>
        </p:txBody>
      </p:sp>
      <p:pic>
        <p:nvPicPr>
          <p:cNvPr id="4" name="Ly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70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tel 1"/>
          <p:cNvSpPr>
            <a:spLocks noGrp="1"/>
          </p:cNvSpPr>
          <p:nvPr>
            <p:ph type="title"/>
          </p:nvPr>
        </p:nvSpPr>
        <p:spPr>
          <a:xfrm>
            <a:off x="251520" y="692696"/>
            <a:ext cx="8229600" cy="1143000"/>
          </a:xfrm>
        </p:spPr>
        <p:txBody>
          <a:bodyPr/>
          <a:lstStyle/>
          <a:p>
            <a:r>
              <a:rPr lang="nb-NO" altLang="nb-NO" dirty="0" smtClean="0"/>
              <a:t>Smerte</a:t>
            </a:r>
          </a:p>
        </p:txBody>
      </p:sp>
      <p:sp>
        <p:nvSpPr>
          <p:cNvPr id="11267" name="Plassholder for innhold 2"/>
          <p:cNvSpPr>
            <a:spLocks noGrp="1"/>
          </p:cNvSpPr>
          <p:nvPr>
            <p:ph idx="1"/>
          </p:nvPr>
        </p:nvSpPr>
        <p:spPr>
          <a:xfrm>
            <a:off x="395536" y="2204864"/>
            <a:ext cx="6337300" cy="2376488"/>
          </a:xfrm>
        </p:spPr>
        <p:txBody>
          <a:bodyPr/>
          <a:lstStyle/>
          <a:p>
            <a:r>
              <a:rPr lang="nb-NO" altLang="nb-NO" dirty="0" smtClean="0"/>
              <a:t>75% har smerte som krever </a:t>
            </a:r>
            <a:r>
              <a:rPr lang="nb-NO" altLang="nb-NO" dirty="0" err="1" smtClean="0"/>
              <a:t>opioider</a:t>
            </a:r>
            <a:r>
              <a:rPr lang="nb-NO" altLang="nb-NO" dirty="0" smtClean="0"/>
              <a:t> i døende fase </a:t>
            </a:r>
          </a:p>
          <a:p>
            <a:pPr lvl="1"/>
            <a:r>
              <a:rPr lang="nb-NO" altLang="nb-NO" dirty="0" err="1" smtClean="0"/>
              <a:t>Opioid</a:t>
            </a:r>
            <a:r>
              <a:rPr lang="nb-NO" altLang="nb-NO" dirty="0" smtClean="0"/>
              <a:t>-dosen siste 48 timer:</a:t>
            </a:r>
          </a:p>
          <a:p>
            <a:pPr lvl="2"/>
            <a:r>
              <a:rPr lang="nb-NO" altLang="nb-NO" dirty="0" smtClean="0"/>
              <a:t>13% redusert</a:t>
            </a:r>
          </a:p>
          <a:p>
            <a:pPr lvl="2"/>
            <a:r>
              <a:rPr lang="nb-NO" altLang="nb-NO" dirty="0" smtClean="0"/>
              <a:t>48% uforandret</a:t>
            </a:r>
          </a:p>
          <a:p>
            <a:pPr lvl="2"/>
            <a:r>
              <a:rPr lang="nb-NO" altLang="nb-NO" dirty="0" smtClean="0"/>
              <a:t>44% økt</a:t>
            </a:r>
          </a:p>
        </p:txBody>
      </p:sp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39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smtClean="0"/>
              <a:t>Morfin - I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5612" y="2060848"/>
            <a:ext cx="8002588" cy="3671888"/>
          </a:xfrm>
        </p:spPr>
        <p:txBody>
          <a:bodyPr/>
          <a:lstStyle/>
          <a:p>
            <a:pPr>
              <a:defRPr/>
            </a:pPr>
            <a:r>
              <a:rPr lang="nb-NO" dirty="0" smtClean="0"/>
              <a:t>Gunstig </a:t>
            </a:r>
            <a:r>
              <a:rPr lang="nb-NO" dirty="0" err="1" smtClean="0"/>
              <a:t>hemodynamisk</a:t>
            </a:r>
            <a:r>
              <a:rPr lang="nb-NO" dirty="0" smtClean="0"/>
              <a:t> effekt</a:t>
            </a:r>
          </a:p>
          <a:p>
            <a:pPr>
              <a:defRPr/>
            </a:pPr>
            <a:r>
              <a:rPr lang="nb-NO" dirty="0" smtClean="0"/>
              <a:t>God absorpsjon </a:t>
            </a:r>
            <a:r>
              <a:rPr lang="nb-NO" dirty="0" err="1" smtClean="0"/>
              <a:t>s.c</a:t>
            </a:r>
            <a:r>
              <a:rPr lang="nb-NO" dirty="0" smtClean="0"/>
              <a:t>.</a:t>
            </a:r>
          </a:p>
          <a:p>
            <a:pPr>
              <a:defRPr/>
            </a:pPr>
            <a:r>
              <a:rPr lang="nb-NO" sz="2400" dirty="0" smtClean="0"/>
              <a:t>Virketid: 15 min - 4 timer</a:t>
            </a:r>
          </a:p>
          <a:p>
            <a:pPr>
              <a:defRPr/>
            </a:pPr>
            <a:r>
              <a:rPr lang="nb-NO" sz="2400" dirty="0" smtClean="0"/>
              <a:t>Husk:</a:t>
            </a:r>
          </a:p>
          <a:p>
            <a:pPr lvl="1">
              <a:defRPr/>
            </a:pPr>
            <a:r>
              <a:rPr lang="nb-NO" sz="2000" dirty="0" smtClean="0"/>
              <a:t>Nyreavhengig utskillelse</a:t>
            </a:r>
          </a:p>
          <a:p>
            <a:pPr lvl="1">
              <a:defRPr/>
            </a:pPr>
            <a:r>
              <a:rPr lang="nb-NO" sz="2000" dirty="0" smtClean="0"/>
              <a:t>Obs </a:t>
            </a:r>
            <a:r>
              <a:rPr lang="nb-NO" sz="2000" dirty="0" err="1" smtClean="0"/>
              <a:t>delir</a:t>
            </a:r>
            <a:r>
              <a:rPr lang="nb-NO" sz="2000" dirty="0" smtClean="0"/>
              <a:t> ved høye doser</a:t>
            </a:r>
          </a:p>
          <a:p>
            <a:pPr lvl="1">
              <a:defRPr/>
            </a:pPr>
            <a:r>
              <a:rPr lang="nb-NO" sz="2000" dirty="0" smtClean="0"/>
              <a:t>Ev. indikasjon for væskebehandling</a:t>
            </a:r>
          </a:p>
          <a:p>
            <a:pPr marL="457200" lvl="1" indent="0">
              <a:buNone/>
              <a:defRPr/>
            </a:pPr>
            <a:endParaRPr lang="nb-NO" sz="2000" dirty="0" smtClean="0"/>
          </a:p>
          <a:p>
            <a:pPr marL="268287" lvl="1" indent="0">
              <a:buFontTx/>
              <a:buNone/>
              <a:defRPr/>
            </a:pPr>
            <a:endParaRPr lang="nb-NO" sz="2000" dirty="0"/>
          </a:p>
          <a:p>
            <a:pPr marL="268287" lvl="1" indent="0">
              <a:buFontTx/>
              <a:buNone/>
              <a:defRPr/>
            </a:pPr>
            <a:endParaRPr lang="nb-NO" sz="2000" dirty="0" smtClean="0"/>
          </a:p>
          <a:p>
            <a:pPr marL="268287" lvl="1" indent="0">
              <a:buFontTx/>
              <a:buNone/>
              <a:defRPr/>
            </a:pPr>
            <a:endParaRPr lang="nb-NO" sz="2000" dirty="0"/>
          </a:p>
        </p:txBody>
      </p:sp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80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HF-liggende">
  <a:themeElements>
    <a:clrScheme name="STHF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CCCC99"/>
      </a:accent1>
      <a:accent2>
        <a:srgbClr val="CC3333"/>
      </a:accent2>
      <a:accent3>
        <a:srgbClr val="DE9415"/>
      </a:accent3>
      <a:accent4>
        <a:srgbClr val="993399"/>
      </a:accent4>
      <a:accent5>
        <a:srgbClr val="006699"/>
      </a:accent5>
      <a:accent6>
        <a:srgbClr val="009966"/>
      </a:accent6>
      <a:hlink>
        <a:srgbClr val="0000FF"/>
      </a:hlink>
      <a:folHlink>
        <a:srgbClr val="800080"/>
      </a:folHlink>
    </a:clrScheme>
    <a:fontScheme name="Office-tema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6">
            <a:lumMod val="60000"/>
            <a:lumOff val="40000"/>
          </a:schemeClr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Cambria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 Unicode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2800" dirty="0" smtClean="0">
            <a:latin typeface="Cambria" pitchFamily="18" charset="0"/>
          </a:defRPr>
        </a:defPPr>
      </a:lstStyle>
    </a:txDef>
  </a:objectDefaults>
  <a:extraClrSchemeLst>
    <a:extraClrScheme>
      <a:clrScheme name="Office-tem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em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F34703BD2BFF14DA3960CB77DE927CF" ma:contentTypeVersion="24" ma:contentTypeDescription="Opprett et nytt dokument." ma:contentTypeScope="" ma:versionID="76b6af70f8238f4edfd91d4e8aec3523">
  <xsd:schema xmlns:xsd="http://www.w3.org/2001/XMLSchema" xmlns:xs="http://www.w3.org/2001/XMLSchema" xmlns:p="http://schemas.microsoft.com/office/2006/metadata/properties" xmlns:ns1="http://schemas.microsoft.com/sharepoint/v3" xmlns:ns2="8cbcf700-47ad-4382-9acc-c5a419a2e6a0" targetNamespace="http://schemas.microsoft.com/office/2006/metadata/properties" ma:root="true" ma:fieldsID="86fafde19d3faa31af01d38c2816e925" ns1:_="" ns2:_="">
    <xsd:import namespace="http://schemas.microsoft.com/sharepoint/v3"/>
    <xsd:import namespace="8cbcf700-47ad-4382-9acc-c5a419a2e6a0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TaxKeywordTaxHTField" minOccurs="0"/>
                <xsd:element ref="ns2:TaxCatchAll" minOccurs="0"/>
                <xsd:element ref="ns2:TaxCatchAllLabel" minOccurs="0"/>
                <xsd:element ref="ns2:FNSPRollUpIngres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Planlagt startdato" ma:description="Planlagt startdato er en områdekolonne som opprettes av publiseringsfunksjonen. Den brukes til å angi dato og klokkeslett for når denne siden vises for første gang for besøkende på området." ma:hidden="true" ma:internalName="PublishingStartDate">
      <xsd:simpleType>
        <xsd:restriction base="dms:Unknown"/>
      </xsd:simpleType>
    </xsd:element>
    <xsd:element name="PublishingExpirationDate" ma:index="9" nillable="true" ma:displayName="Planlagt utløpsdato" ma:description="Planlagt sluttdato er en områdekolonne som opprettes av publiseringsfunksjonen. Den brukes til å angi dato og klokkeslett for når denne siden ikke lenger vises for besøkende på området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bcf700-47ad-4382-9acc-c5a419a2e6a0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10" nillable="true" ma:taxonomy="true" ma:internalName="TaxKeywordTaxHTField" ma:taxonomyFieldName="TaxKeyword" ma:displayName="Nøkkelord" ma:default="" ma:fieldId="{23f27201-bee3-471e-b2e7-b64fd8b7ca38}" ma:taxonomyMulti="true" ma:sspId="d0f0af97-1df2-4d6b-9e49-08feee2b9522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1" nillable="true" ma:displayName="Taxonomy Catch All Column" ma:hidden="true" ma:list="{b7b9a29f-b3df-4603-bd6b-a12478156dc9}" ma:internalName="TaxCatchAll" ma:showField="CatchAllData" ma:web="8cbcf700-47ad-4382-9acc-c5a419a2e6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" nillable="true" ma:displayName="Taxonomy Catch All Column1" ma:hidden="true" ma:list="{b7b9a29f-b3df-4603-bd6b-a12478156dc9}" ma:internalName="TaxCatchAllLabel" ma:readOnly="true" ma:showField="CatchAllDataLabel" ma:web="8cbcf700-47ad-4382-9acc-c5a419a2e6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FNSPRollUpIngress" ma:index="14" nillable="true" ma:displayName="Utlistingsingress" ma:default="" ma:description="Teksten vises i oversikter og utlistinger" ma:internalName="FNSPRollUpIngress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cbcf700-47ad-4382-9acc-c5a419a2e6a0"/>
    <TaxKeywordTaxHTField xmlns="8cbcf700-47ad-4382-9acc-c5a419a2e6a0">
      <Terms xmlns="http://schemas.microsoft.com/office/infopath/2007/PartnerControls"/>
    </TaxKeywordTaxHTField>
    <PublishingExpirationDate xmlns="http://schemas.microsoft.com/sharepoint/v3" xsi:nil="true"/>
    <PublishingStartDate xmlns="http://schemas.microsoft.com/sharepoint/v3" xsi:nil="true"/>
    <FNSPRollUpIngress xmlns="8cbcf700-47ad-4382-9acc-c5a419a2e6a0" xsi:nil="true"/>
  </documentManagement>
</p:properties>
</file>

<file path=customXml/itemProps1.xml><?xml version="1.0" encoding="utf-8"?>
<ds:datastoreItem xmlns:ds="http://schemas.openxmlformats.org/officeDocument/2006/customXml" ds:itemID="{4EF950BB-2691-4D16-A0DE-771845453BAB}"/>
</file>

<file path=customXml/itemProps2.xml><?xml version="1.0" encoding="utf-8"?>
<ds:datastoreItem xmlns:ds="http://schemas.openxmlformats.org/officeDocument/2006/customXml" ds:itemID="{1E6248B8-782E-429D-B199-3B7146E72C5E}"/>
</file>

<file path=customXml/itemProps3.xml><?xml version="1.0" encoding="utf-8"?>
<ds:datastoreItem xmlns:ds="http://schemas.openxmlformats.org/officeDocument/2006/customXml" ds:itemID="{15269BB4-6789-4B04-B3DD-6489F19C1AE5}"/>
</file>

<file path=docProps/app.xml><?xml version="1.0" encoding="utf-8"?>
<Properties xmlns="http://schemas.openxmlformats.org/officeDocument/2006/extended-properties" xmlns:vt="http://schemas.openxmlformats.org/officeDocument/2006/docPropsVTypes">
  <Template>STHF-liggende</Template>
  <TotalTime>315</TotalTime>
  <Words>533</Words>
  <Application>Microsoft Office PowerPoint</Application>
  <PresentationFormat>Skjermfremvisning (4:3)</PresentationFormat>
  <Paragraphs>151</Paragraphs>
  <Slides>20</Slides>
  <Notes>0</Notes>
  <HiddenSlides>0</HiddenSlides>
  <MMClips>20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20</vt:i4>
      </vt:variant>
    </vt:vector>
  </HeadingPairs>
  <TitlesOfParts>
    <vt:vector size="25" baseType="lpstr">
      <vt:lpstr>Arial</vt:lpstr>
      <vt:lpstr>Calibri</vt:lpstr>
      <vt:lpstr>Cambria</vt:lpstr>
      <vt:lpstr>Lucida Sans Unicode</vt:lpstr>
      <vt:lpstr>STHF-liggende</vt:lpstr>
      <vt:lpstr>Den døende pasient Del 3 De fire symptomlindrende medikamenter  </vt:lpstr>
      <vt:lpstr>Retningslinjer</vt:lpstr>
      <vt:lpstr>De 4 medikamentene</vt:lpstr>
      <vt:lpstr>PowerPoint-presentasjon</vt:lpstr>
      <vt:lpstr>Ordinering medikamenter døende </vt:lpstr>
      <vt:lpstr>PowerPoint-presentasjon</vt:lpstr>
      <vt:lpstr>Ordinering</vt:lpstr>
      <vt:lpstr>Smerte</vt:lpstr>
      <vt:lpstr>Morfin - I</vt:lpstr>
      <vt:lpstr>Morfin - II</vt:lpstr>
      <vt:lpstr>PowerPoint-presentasjon</vt:lpstr>
      <vt:lpstr>Tung pust - dyspné</vt:lpstr>
      <vt:lpstr>Uro/delir - I</vt:lpstr>
      <vt:lpstr>PowerPoint-presentasjon</vt:lpstr>
      <vt:lpstr>Uro/delir - II</vt:lpstr>
      <vt:lpstr>Uro/delir - III</vt:lpstr>
      <vt:lpstr>Kvalme</vt:lpstr>
      <vt:lpstr>Surkling</vt:lpstr>
      <vt:lpstr>PowerPoint-presentasjon</vt:lpstr>
      <vt:lpstr>Anbefalt lesning</vt:lpstr>
    </vt:vector>
  </TitlesOfParts>
  <Company>Helse Sør-Øst RHF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Prosjekt ambulant team  Videreutvikling av palliative tjenester i Telemark</dc:title>
  <dc:creator>elssag</dc:creator>
  <cp:keywords>_£Bilde</cp:keywords>
  <cp:lastModifiedBy>Ronny Dalene</cp:lastModifiedBy>
  <cp:revision>60</cp:revision>
  <cp:lastPrinted>2016-02-29T12:33:22Z</cp:lastPrinted>
  <dcterms:created xsi:type="dcterms:W3CDTF">2014-10-08T08:25:56Z</dcterms:created>
  <dcterms:modified xsi:type="dcterms:W3CDTF">2023-03-14T12:17:23Z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0x010100EF34703BD2BFF14DA3960CB77DE927CF</vt:lpwstr>
  </property>
</Properties>
</file>